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lasio"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210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1297"/>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A Machine Learning Pipeline for Predicting Survival Outcomes Using Medical Data</a:t>
            </a:r>
            <a:endParaRPr lang="en-US" sz="4450" dirty="0"/>
          </a:p>
        </p:txBody>
      </p:sp>
      <p:sp>
        <p:nvSpPr>
          <p:cNvPr id="4" name="Text 1"/>
          <p:cNvSpPr/>
          <p:nvPr/>
        </p:nvSpPr>
        <p:spPr>
          <a:xfrm>
            <a:off x="793790" y="497657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This presentation outlines a robust machine learning pipeline designed to predict survival outcomes from complex medical datasets, aiming to provide personalized prognoses and optimize treatment strategies in clinical decision-making.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D8B6A4"/>
                </a:solidFill>
                <a:latin typeface="Gelasio" pitchFamily="34" charset="0"/>
                <a:ea typeface="Gelasio" pitchFamily="34" charset="-122"/>
                <a:cs typeface="Gelasio" pitchFamily="34" charset="-120"/>
              </a:rPr>
              <a:t>Future Work</a:t>
            </a:r>
            <a:endParaRPr lang="en-US" sz="4050" dirty="0"/>
          </a:p>
        </p:txBody>
      </p:sp>
      <p:sp>
        <p:nvSpPr>
          <p:cNvPr id="3" name="Text 1"/>
          <p:cNvSpPr/>
          <p:nvPr/>
        </p:nvSpPr>
        <p:spPr>
          <a:xfrm>
            <a:off x="721638" y="1706047"/>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Test pipeline on external datasets to assess generalizability and robustness.</a:t>
            </a:r>
            <a:endParaRPr lang="en-US" sz="1600" dirty="0"/>
          </a:p>
        </p:txBody>
      </p:sp>
      <p:sp>
        <p:nvSpPr>
          <p:cNvPr id="4" name="Text 2"/>
          <p:cNvSpPr/>
          <p:nvPr/>
        </p:nvSpPr>
        <p:spPr>
          <a:xfrm>
            <a:off x="721638" y="243804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Experiment with advanced techniques like SMOTE or deep learning models.</a:t>
            </a:r>
            <a:endParaRPr lang="en-US" sz="1600" dirty="0"/>
          </a:p>
        </p:txBody>
      </p:sp>
      <p:sp>
        <p:nvSpPr>
          <p:cNvPr id="5" name="Text 3"/>
          <p:cNvSpPr/>
          <p:nvPr/>
        </p:nvSpPr>
        <p:spPr>
          <a:xfrm>
            <a:off x="721638" y="3170039"/>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Package the pipeline as an API or web application for wider use and accessibility.</a:t>
            </a:r>
            <a:endParaRPr lang="en-US" sz="1600" dirty="0"/>
          </a:p>
        </p:txBody>
      </p:sp>
      <p:sp>
        <p:nvSpPr>
          <p:cNvPr id="6" name="Text 4"/>
          <p:cNvSpPr/>
          <p:nvPr/>
        </p:nvSpPr>
        <p:spPr>
          <a:xfrm>
            <a:off x="721638" y="3902035"/>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Document and publish the code and results for reproducibility and community contribution.</a:t>
            </a:r>
            <a:endParaRPr lang="en-US" sz="1600" dirty="0"/>
          </a:p>
        </p:txBody>
      </p:sp>
      <p:pic>
        <p:nvPicPr>
          <p:cNvPr id="7" name="Image 0" descr="preencoded.png"/>
          <p:cNvPicPr>
            <a:picLocks noChangeAspect="1"/>
          </p:cNvPicPr>
          <p:nvPr/>
        </p:nvPicPr>
        <p:blipFill>
          <a:blip r:embed="rId3"/>
          <a:stretch>
            <a:fillRect/>
          </a:stretch>
        </p:blipFill>
        <p:spPr>
          <a:xfrm>
            <a:off x="7574280" y="1752481"/>
            <a:ext cx="6342102" cy="6342102"/>
          </a:xfrm>
          <a:prstGeom prst="rect">
            <a:avLst/>
          </a:prstGeom>
        </p:spPr>
      </p:pic>
      <p:sp>
        <p:nvSpPr>
          <p:cNvPr id="8" name="Rectangle: Rounded Corners 7">
            <a:extLst>
              <a:ext uri="{FF2B5EF4-FFF2-40B4-BE49-F238E27FC236}">
                <a16:creationId xmlns:a16="http://schemas.microsoft.com/office/drawing/2014/main" id="{DE5262E0-FC43-2EA8-92F3-4A8994DCC388}"/>
              </a:ext>
            </a:extLst>
          </p:cNvPr>
          <p:cNvSpPr/>
          <p:nvPr/>
        </p:nvSpPr>
        <p:spPr>
          <a:xfrm>
            <a:off x="13916382" y="7726561"/>
            <a:ext cx="588220" cy="389590"/>
          </a:xfrm>
          <a:prstGeom prst="round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3953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Project Objective</a:t>
            </a:r>
            <a:endParaRPr lang="en-US" sz="4450" dirty="0"/>
          </a:p>
        </p:txBody>
      </p:sp>
      <p:sp>
        <p:nvSpPr>
          <p:cNvPr id="3" name="Shape 1"/>
          <p:cNvSpPr/>
          <p:nvPr/>
        </p:nvSpPr>
        <p:spPr>
          <a:xfrm>
            <a:off x="793790" y="2511623"/>
            <a:ext cx="6407944" cy="121920"/>
          </a:xfrm>
          <a:prstGeom prst="roundRect">
            <a:avLst>
              <a:gd name="adj" fmla="val 27907"/>
            </a:avLst>
          </a:prstGeom>
          <a:solidFill>
            <a:srgbClr val="C49F8C"/>
          </a:solidFill>
          <a:ln/>
        </p:spPr>
        <p:txBody>
          <a:bodyPr/>
          <a:lstStyle/>
          <a:p>
            <a:endParaRPr lang="en-US"/>
          </a:p>
        </p:txBody>
      </p:sp>
      <p:sp>
        <p:nvSpPr>
          <p:cNvPr id="4" name="Shape 2"/>
          <p:cNvSpPr/>
          <p:nvPr/>
        </p:nvSpPr>
        <p:spPr>
          <a:xfrm>
            <a:off x="3657540" y="2201942"/>
            <a:ext cx="680442" cy="680442"/>
          </a:xfrm>
          <a:prstGeom prst="roundRect">
            <a:avLst>
              <a:gd name="adj" fmla="val 134383"/>
            </a:avLst>
          </a:prstGeom>
          <a:solidFill>
            <a:srgbClr val="C49F8C"/>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3861614" y="2372082"/>
            <a:ext cx="272177" cy="340162"/>
          </a:xfrm>
          <a:prstGeom prst="rect">
            <a:avLst/>
          </a:prstGeom>
        </p:spPr>
      </p:pic>
      <p:sp>
        <p:nvSpPr>
          <p:cNvPr id="6" name="Text 3"/>
          <p:cNvSpPr/>
          <p:nvPr/>
        </p:nvSpPr>
        <p:spPr>
          <a:xfrm>
            <a:off x="1051084" y="3109079"/>
            <a:ext cx="3727966"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Robust Pipeline Development</a:t>
            </a:r>
            <a:endParaRPr lang="en-US" sz="2200" dirty="0"/>
          </a:p>
        </p:txBody>
      </p:sp>
      <p:sp>
        <p:nvSpPr>
          <p:cNvPr id="7" name="Text 4"/>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Develop a robust pipeline for binary classification of survival outcomes.</a:t>
            </a:r>
            <a:endParaRPr lang="en-US" sz="1750" dirty="0"/>
          </a:p>
        </p:txBody>
      </p:sp>
      <p:sp>
        <p:nvSpPr>
          <p:cNvPr id="8" name="Shape 5"/>
          <p:cNvSpPr/>
          <p:nvPr/>
        </p:nvSpPr>
        <p:spPr>
          <a:xfrm>
            <a:off x="7428548" y="2511623"/>
            <a:ext cx="6408063" cy="121920"/>
          </a:xfrm>
          <a:prstGeom prst="roundRect">
            <a:avLst>
              <a:gd name="adj" fmla="val 27907"/>
            </a:avLst>
          </a:prstGeom>
          <a:solidFill>
            <a:srgbClr val="C49F8C"/>
          </a:solidFill>
          <a:ln/>
        </p:spPr>
        <p:txBody>
          <a:bodyPr/>
          <a:lstStyle/>
          <a:p>
            <a:endParaRPr lang="en-US"/>
          </a:p>
        </p:txBody>
      </p:sp>
      <p:sp>
        <p:nvSpPr>
          <p:cNvPr id="9" name="Shape 6"/>
          <p:cNvSpPr/>
          <p:nvPr/>
        </p:nvSpPr>
        <p:spPr>
          <a:xfrm>
            <a:off x="10292298" y="2201942"/>
            <a:ext cx="680442" cy="680442"/>
          </a:xfrm>
          <a:prstGeom prst="roundRect">
            <a:avLst>
              <a:gd name="adj" fmla="val 134383"/>
            </a:avLst>
          </a:prstGeom>
          <a:solidFill>
            <a:srgbClr val="C49F8C"/>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10496371" y="2372082"/>
            <a:ext cx="272177" cy="340162"/>
          </a:xfrm>
          <a:prstGeom prst="rect">
            <a:avLst/>
          </a:prstGeom>
        </p:spPr>
      </p:pic>
      <p:sp>
        <p:nvSpPr>
          <p:cNvPr id="11" name="Text 7"/>
          <p:cNvSpPr/>
          <p:nvPr/>
        </p:nvSpPr>
        <p:spPr>
          <a:xfrm>
            <a:off x="7685842" y="3109079"/>
            <a:ext cx="3095506"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Data Handling Expertise</a:t>
            </a:r>
            <a:endParaRPr lang="en-US" sz="2200" dirty="0"/>
          </a:p>
        </p:txBody>
      </p:sp>
      <p:sp>
        <p:nvSpPr>
          <p:cNvPr id="12" name="Text 8"/>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Address class imbalance, high-dimensional data, and categorical variables.</a:t>
            </a:r>
            <a:endParaRPr lang="en-US" sz="1750" dirty="0"/>
          </a:p>
        </p:txBody>
      </p:sp>
      <p:sp>
        <p:nvSpPr>
          <p:cNvPr id="13" name="Shape 9"/>
          <p:cNvSpPr/>
          <p:nvPr/>
        </p:nvSpPr>
        <p:spPr>
          <a:xfrm>
            <a:off x="793790" y="5119092"/>
            <a:ext cx="6407944" cy="121920"/>
          </a:xfrm>
          <a:prstGeom prst="roundRect">
            <a:avLst>
              <a:gd name="adj" fmla="val 27907"/>
            </a:avLst>
          </a:prstGeom>
          <a:solidFill>
            <a:srgbClr val="C49F8C"/>
          </a:solidFill>
          <a:ln/>
        </p:spPr>
        <p:txBody>
          <a:bodyPr/>
          <a:lstStyle/>
          <a:p>
            <a:endParaRPr lang="en-US"/>
          </a:p>
        </p:txBody>
      </p:sp>
      <p:sp>
        <p:nvSpPr>
          <p:cNvPr id="14" name="Shape 10"/>
          <p:cNvSpPr/>
          <p:nvPr/>
        </p:nvSpPr>
        <p:spPr>
          <a:xfrm>
            <a:off x="3657540" y="4809411"/>
            <a:ext cx="680442" cy="680442"/>
          </a:xfrm>
          <a:prstGeom prst="roundRect">
            <a:avLst>
              <a:gd name="adj" fmla="val 134383"/>
            </a:avLst>
          </a:prstGeom>
          <a:solidFill>
            <a:srgbClr val="C49F8C"/>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3861614" y="4979551"/>
            <a:ext cx="272177" cy="340162"/>
          </a:xfrm>
          <a:prstGeom prst="rect">
            <a:avLst/>
          </a:prstGeom>
        </p:spPr>
      </p:pic>
      <p:sp>
        <p:nvSpPr>
          <p:cNvPr id="16" name="Text 11"/>
          <p:cNvSpPr/>
          <p:nvPr/>
        </p:nvSpPr>
        <p:spPr>
          <a:xfrm>
            <a:off x="1051084" y="5716548"/>
            <a:ext cx="3812858"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Model Training &amp; Comparison</a:t>
            </a:r>
            <a:endParaRPr lang="en-US" sz="2200" dirty="0"/>
          </a:p>
        </p:txBody>
      </p:sp>
      <p:sp>
        <p:nvSpPr>
          <p:cNvPr id="17" name="Text 12"/>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Train and compare multiple models to identify the best performer, ensuring comprehensive evaluation.</a:t>
            </a:r>
            <a:endParaRPr lang="en-US" sz="1750" dirty="0"/>
          </a:p>
        </p:txBody>
      </p:sp>
      <p:sp>
        <p:nvSpPr>
          <p:cNvPr id="18" name="Shape 13"/>
          <p:cNvSpPr/>
          <p:nvPr/>
        </p:nvSpPr>
        <p:spPr>
          <a:xfrm>
            <a:off x="7428548" y="5119092"/>
            <a:ext cx="6408063" cy="121920"/>
          </a:xfrm>
          <a:prstGeom prst="roundRect">
            <a:avLst>
              <a:gd name="adj" fmla="val 27907"/>
            </a:avLst>
          </a:prstGeom>
          <a:solidFill>
            <a:srgbClr val="C49F8C"/>
          </a:solidFill>
          <a:ln/>
        </p:spPr>
        <p:txBody>
          <a:bodyPr/>
          <a:lstStyle/>
          <a:p>
            <a:endParaRPr lang="en-US"/>
          </a:p>
        </p:txBody>
      </p:sp>
      <p:sp>
        <p:nvSpPr>
          <p:cNvPr id="19" name="Shape 14"/>
          <p:cNvSpPr/>
          <p:nvPr/>
        </p:nvSpPr>
        <p:spPr>
          <a:xfrm>
            <a:off x="10292298" y="4809411"/>
            <a:ext cx="680442" cy="680442"/>
          </a:xfrm>
          <a:prstGeom prst="roundRect">
            <a:avLst>
              <a:gd name="adj" fmla="val 134383"/>
            </a:avLst>
          </a:prstGeom>
          <a:solidFill>
            <a:srgbClr val="C49F8C"/>
          </a:solidFill>
          <a:ln/>
        </p:spPr>
        <p:txBody>
          <a:bodyPr/>
          <a:lstStyle/>
          <a:p>
            <a:endParaRPr lang="en-US"/>
          </a:p>
        </p:txBody>
      </p:sp>
      <p:pic>
        <p:nvPicPr>
          <p:cNvPr id="20" name="Image 3" descr="preencoded.png"/>
          <p:cNvPicPr>
            <a:picLocks noChangeAspect="1"/>
          </p:cNvPicPr>
          <p:nvPr/>
        </p:nvPicPr>
        <p:blipFill>
          <a:blip r:embed="rId6"/>
          <a:stretch>
            <a:fillRect/>
          </a:stretch>
        </p:blipFill>
        <p:spPr>
          <a:xfrm>
            <a:off x="10496371" y="4979551"/>
            <a:ext cx="272177" cy="340162"/>
          </a:xfrm>
          <a:prstGeom prst="rect">
            <a:avLst/>
          </a:prstGeom>
        </p:spPr>
      </p:pic>
      <p:sp>
        <p:nvSpPr>
          <p:cNvPr id="21" name="Text 15"/>
          <p:cNvSpPr/>
          <p:nvPr/>
        </p:nvSpPr>
        <p:spPr>
          <a:xfrm>
            <a:off x="7685842" y="5716548"/>
            <a:ext cx="3230999"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Reporting &amp; Visualization</a:t>
            </a:r>
            <a:endParaRPr lang="en-US" sz="2200" dirty="0"/>
          </a:p>
        </p:txBody>
      </p:sp>
      <p:sp>
        <p:nvSpPr>
          <p:cNvPr id="22" name="Text 16"/>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Produce comprehensive evaluation reports and visualizations for clear insights.</a:t>
            </a:r>
            <a:endParaRPr lang="en-US" sz="1750" dirty="0"/>
          </a:p>
        </p:txBody>
      </p:sp>
      <p:sp>
        <p:nvSpPr>
          <p:cNvPr id="23" name="Rectangle: Rounded Corners 22">
            <a:extLst>
              <a:ext uri="{FF2B5EF4-FFF2-40B4-BE49-F238E27FC236}">
                <a16:creationId xmlns:a16="http://schemas.microsoft.com/office/drawing/2014/main" id="{11BACF88-2907-A5E0-C2BB-EC7A93A181D1}"/>
              </a:ext>
            </a:extLst>
          </p:cNvPr>
          <p:cNvSpPr/>
          <p:nvPr/>
        </p:nvSpPr>
        <p:spPr>
          <a:xfrm>
            <a:off x="12654031" y="7726561"/>
            <a:ext cx="1850571" cy="389590"/>
          </a:xfrm>
          <a:prstGeom prst="round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D8B6A4"/>
                </a:solidFill>
                <a:latin typeface="Gelasio" pitchFamily="34" charset="0"/>
                <a:ea typeface="Gelasio" pitchFamily="34" charset="-122"/>
                <a:cs typeface="Gelasio" pitchFamily="34" charset="-120"/>
              </a:rPr>
              <a:t>Dataset Overview</a:t>
            </a:r>
            <a:endParaRPr lang="en-US" sz="4050" dirty="0"/>
          </a:p>
        </p:txBody>
      </p:sp>
      <p:sp>
        <p:nvSpPr>
          <p:cNvPr id="3" name="Text 1"/>
          <p:cNvSpPr/>
          <p:nvPr/>
        </p:nvSpPr>
        <p:spPr>
          <a:xfrm>
            <a:off x="721638" y="1706047"/>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C9C2C0"/>
                </a:solidFill>
                <a:latin typeface="Gelasio" pitchFamily="34" charset="0"/>
                <a:ea typeface="Gelasio" pitchFamily="34" charset="-122"/>
                <a:cs typeface="Gelasio" pitchFamily="34" charset="-120"/>
              </a:rPr>
              <a:t>The dataset, sourced from a file named </a:t>
            </a:r>
            <a:r>
              <a:rPr lang="en-US" sz="1600" dirty="0">
                <a:solidFill>
                  <a:srgbClr val="5E98F1"/>
                </a:solidFill>
                <a:latin typeface="Gelasio" pitchFamily="34" charset="0"/>
                <a:ea typeface="Gelasio" pitchFamily="34" charset="-122"/>
                <a:cs typeface="Gelasio" pitchFamily="34" charset="-120"/>
              </a:rPr>
              <a:t>zincphosph1.xlsx</a:t>
            </a:r>
            <a:r>
              <a:rPr lang="en-US" sz="1600" dirty="0">
                <a:solidFill>
                  <a:srgbClr val="C9C2C0"/>
                </a:solidFill>
                <a:latin typeface="Gelasio" pitchFamily="34" charset="0"/>
                <a:ea typeface="Gelasio" pitchFamily="34" charset="-122"/>
                <a:cs typeface="Gelasio" pitchFamily="34" charset="-120"/>
              </a:rPr>
              <a:t>, contains a single sheet named “dataset” with </a:t>
            </a:r>
            <a:r>
              <a:rPr lang="en-US" sz="1600" dirty="0">
                <a:solidFill>
                  <a:srgbClr val="5CC97B"/>
                </a:solidFill>
                <a:latin typeface="Gelasio" pitchFamily="34" charset="0"/>
                <a:ea typeface="Gelasio" pitchFamily="34" charset="-122"/>
                <a:cs typeface="Gelasio" pitchFamily="34" charset="-120"/>
              </a:rPr>
              <a:t>66 rows</a:t>
            </a:r>
            <a:r>
              <a:rPr lang="en-US" sz="1600" dirty="0">
                <a:solidFill>
                  <a:srgbClr val="C9C2C0"/>
                </a:solidFill>
                <a:latin typeface="Gelasio" pitchFamily="34" charset="0"/>
                <a:ea typeface="Gelasio" pitchFamily="34" charset="-122"/>
                <a:cs typeface="Gelasio" pitchFamily="34" charset="-120"/>
              </a:rPr>
              <a:t> and </a:t>
            </a:r>
            <a:r>
              <a:rPr lang="en-US" sz="1600" dirty="0">
                <a:solidFill>
                  <a:srgbClr val="5CC97B"/>
                </a:solidFill>
                <a:latin typeface="Gelasio" pitchFamily="34" charset="0"/>
                <a:ea typeface="Gelasio" pitchFamily="34" charset="-122"/>
                <a:cs typeface="Gelasio" pitchFamily="34" charset="-120"/>
              </a:rPr>
              <a:t>78 columns</a:t>
            </a:r>
            <a:r>
              <a:rPr lang="en-US" sz="1600" dirty="0">
                <a:solidFill>
                  <a:srgbClr val="C9C2C0"/>
                </a:solidFill>
                <a:latin typeface="Gelasio" pitchFamily="34" charset="0"/>
                <a:ea typeface="Gelasio" pitchFamily="34" charset="-122"/>
                <a:cs typeface="Gelasio" pitchFamily="34" charset="-120"/>
              </a:rPr>
              <a:t>.</a:t>
            </a:r>
            <a:endParaRPr lang="en-US" sz="1600" dirty="0"/>
          </a:p>
        </p:txBody>
      </p:sp>
      <p:sp>
        <p:nvSpPr>
          <p:cNvPr id="4" name="Text 2"/>
          <p:cNvSpPr/>
          <p:nvPr/>
        </p:nvSpPr>
        <p:spPr>
          <a:xfrm>
            <a:off x="721638" y="2551390"/>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C9C2C0"/>
                </a:solidFill>
                <a:latin typeface="Gelasio" pitchFamily="34" charset="0"/>
                <a:ea typeface="Gelasio" pitchFamily="34" charset="-122"/>
                <a:cs typeface="Gelasio" pitchFamily="34" charset="-120"/>
              </a:rPr>
              <a:t>The target variable, </a:t>
            </a:r>
            <a:r>
              <a:rPr lang="en-US" sz="1600" dirty="0">
                <a:solidFill>
                  <a:srgbClr val="910D0D"/>
                </a:solidFill>
                <a:latin typeface="Gelasio" pitchFamily="34" charset="0"/>
                <a:ea typeface="Gelasio" pitchFamily="34" charset="-122"/>
                <a:cs typeface="Gelasio" pitchFamily="34" charset="-120"/>
              </a:rPr>
              <a:t>Survival</a:t>
            </a:r>
            <a:r>
              <a:rPr lang="en-US" sz="1600" dirty="0">
                <a:solidFill>
                  <a:srgbClr val="C9C2C0"/>
                </a:solidFill>
                <a:latin typeface="Gelasio" pitchFamily="34" charset="0"/>
                <a:ea typeface="Gelasio" pitchFamily="34" charset="-122"/>
                <a:cs typeface="Gelasio" pitchFamily="34" charset="-120"/>
              </a:rPr>
              <a:t> (1 = Survived, 0 = Died), is highly imbalanced with 65 survived instances versus only 1 died instance.</a:t>
            </a:r>
            <a:endParaRPr lang="en-US" sz="1600" dirty="0"/>
          </a:p>
        </p:txBody>
      </p:sp>
      <p:pic>
        <p:nvPicPr>
          <p:cNvPr id="5" name="Image 0" descr="preencoded.png"/>
          <p:cNvPicPr>
            <a:picLocks noChangeAspect="1"/>
          </p:cNvPicPr>
          <p:nvPr/>
        </p:nvPicPr>
        <p:blipFill>
          <a:blip r:embed="rId3"/>
          <a:stretch>
            <a:fillRect/>
          </a:stretch>
        </p:blipFill>
        <p:spPr>
          <a:xfrm>
            <a:off x="7574280" y="1752481"/>
            <a:ext cx="6342102" cy="6342102"/>
          </a:xfrm>
          <a:prstGeom prst="rect">
            <a:avLst/>
          </a:prstGeom>
        </p:spPr>
      </p:pic>
      <p:sp>
        <p:nvSpPr>
          <p:cNvPr id="6" name="Rectangle: Rounded Corners 5">
            <a:extLst>
              <a:ext uri="{FF2B5EF4-FFF2-40B4-BE49-F238E27FC236}">
                <a16:creationId xmlns:a16="http://schemas.microsoft.com/office/drawing/2014/main" id="{A07E7291-D11D-13F1-DE64-8946BBF99A5F}"/>
              </a:ext>
            </a:extLst>
          </p:cNvPr>
          <p:cNvSpPr/>
          <p:nvPr/>
        </p:nvSpPr>
        <p:spPr>
          <a:xfrm>
            <a:off x="13916382" y="7726561"/>
            <a:ext cx="588220" cy="389590"/>
          </a:xfrm>
          <a:prstGeom prst="round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0321" y="518755"/>
            <a:ext cx="4716899" cy="589598"/>
          </a:xfrm>
          <a:prstGeom prst="rect">
            <a:avLst/>
          </a:prstGeom>
          <a:noFill/>
          <a:ln/>
        </p:spPr>
        <p:txBody>
          <a:bodyPr wrap="none" lIns="0" tIns="0" rIns="0" bIns="0" rtlCol="0" anchor="t"/>
          <a:lstStyle/>
          <a:p>
            <a:pPr marL="0" indent="0" algn="l">
              <a:lnSpc>
                <a:spcPts val="4600"/>
              </a:lnSpc>
              <a:buNone/>
            </a:pPr>
            <a:r>
              <a:rPr lang="en-US" sz="3700" dirty="0">
                <a:solidFill>
                  <a:srgbClr val="D8B6A4"/>
                </a:solidFill>
                <a:latin typeface="Gelasio" pitchFamily="34" charset="0"/>
                <a:ea typeface="Gelasio" pitchFamily="34" charset="-122"/>
                <a:cs typeface="Gelasio" pitchFamily="34" charset="-120"/>
              </a:rPr>
              <a:t>Pipeline Components</a:t>
            </a:r>
            <a:endParaRPr lang="en-US" sz="3700" dirty="0"/>
          </a:p>
        </p:txBody>
      </p:sp>
      <p:sp>
        <p:nvSpPr>
          <p:cNvPr id="3" name="Shape 1"/>
          <p:cNvSpPr/>
          <p:nvPr/>
        </p:nvSpPr>
        <p:spPr>
          <a:xfrm>
            <a:off x="660321" y="1485662"/>
            <a:ext cx="188595" cy="1132046"/>
          </a:xfrm>
          <a:prstGeom prst="roundRect">
            <a:avLst>
              <a:gd name="adj" fmla="val 15007"/>
            </a:avLst>
          </a:prstGeom>
          <a:solidFill>
            <a:srgbClr val="373433"/>
          </a:solidFill>
          <a:ln/>
        </p:spPr>
        <p:txBody>
          <a:bodyPr/>
          <a:lstStyle/>
          <a:p>
            <a:endParaRPr lang="en-US"/>
          </a:p>
        </p:txBody>
      </p:sp>
      <p:sp>
        <p:nvSpPr>
          <p:cNvPr id="4" name="Text 2"/>
          <p:cNvSpPr/>
          <p:nvPr/>
        </p:nvSpPr>
        <p:spPr>
          <a:xfrm>
            <a:off x="1037511" y="1674257"/>
            <a:ext cx="2995017" cy="294799"/>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Gelasio" pitchFamily="34" charset="0"/>
                <a:ea typeface="Gelasio" pitchFamily="34" charset="-122"/>
                <a:cs typeface="Gelasio" pitchFamily="34" charset="-120"/>
              </a:rPr>
              <a:t>Data Loading and Validation</a:t>
            </a:r>
            <a:endParaRPr lang="en-US" sz="1850" dirty="0"/>
          </a:p>
        </p:txBody>
      </p:sp>
      <p:sp>
        <p:nvSpPr>
          <p:cNvPr id="5" name="Text 3"/>
          <p:cNvSpPr/>
          <p:nvPr/>
        </p:nvSpPr>
        <p:spPr>
          <a:xfrm>
            <a:off x="1037511" y="2082165"/>
            <a:ext cx="12932569" cy="30194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Load and validate data from the Excel source file.</a:t>
            </a:r>
            <a:endParaRPr lang="en-US" sz="1450" dirty="0"/>
          </a:p>
        </p:txBody>
      </p:sp>
      <p:sp>
        <p:nvSpPr>
          <p:cNvPr id="6" name="Shape 4"/>
          <p:cNvSpPr/>
          <p:nvPr/>
        </p:nvSpPr>
        <p:spPr>
          <a:xfrm>
            <a:off x="943332" y="2759154"/>
            <a:ext cx="188595" cy="1132046"/>
          </a:xfrm>
          <a:prstGeom prst="roundRect">
            <a:avLst>
              <a:gd name="adj" fmla="val 15007"/>
            </a:avLst>
          </a:prstGeom>
          <a:solidFill>
            <a:srgbClr val="373433"/>
          </a:solidFill>
          <a:ln/>
        </p:spPr>
        <p:txBody>
          <a:bodyPr/>
          <a:lstStyle/>
          <a:p>
            <a:endParaRPr lang="en-US"/>
          </a:p>
        </p:txBody>
      </p:sp>
      <p:sp>
        <p:nvSpPr>
          <p:cNvPr id="7" name="Text 5"/>
          <p:cNvSpPr/>
          <p:nvPr/>
        </p:nvSpPr>
        <p:spPr>
          <a:xfrm>
            <a:off x="1320522" y="2947749"/>
            <a:ext cx="2358390" cy="294799"/>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Gelasio" pitchFamily="34" charset="0"/>
                <a:ea typeface="Gelasio" pitchFamily="34" charset="-122"/>
                <a:cs typeface="Gelasio" pitchFamily="34" charset="-120"/>
              </a:rPr>
              <a:t>Preprocessing</a:t>
            </a:r>
            <a:endParaRPr lang="en-US" sz="1850" dirty="0"/>
          </a:p>
        </p:txBody>
      </p:sp>
      <p:sp>
        <p:nvSpPr>
          <p:cNvPr id="8" name="Text 6"/>
          <p:cNvSpPr/>
          <p:nvPr/>
        </p:nvSpPr>
        <p:spPr>
          <a:xfrm>
            <a:off x="1320522" y="3355658"/>
            <a:ext cx="12649557" cy="30194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Handle missing values, encode categorical variables, and remove low-variance features.</a:t>
            </a:r>
            <a:endParaRPr lang="en-US" sz="1450" dirty="0"/>
          </a:p>
        </p:txBody>
      </p:sp>
      <p:sp>
        <p:nvSpPr>
          <p:cNvPr id="9" name="Shape 7"/>
          <p:cNvSpPr/>
          <p:nvPr/>
        </p:nvSpPr>
        <p:spPr>
          <a:xfrm>
            <a:off x="1226344" y="4032647"/>
            <a:ext cx="188595" cy="1132046"/>
          </a:xfrm>
          <a:prstGeom prst="roundRect">
            <a:avLst>
              <a:gd name="adj" fmla="val 15007"/>
            </a:avLst>
          </a:prstGeom>
          <a:solidFill>
            <a:srgbClr val="373433"/>
          </a:solidFill>
          <a:ln/>
        </p:spPr>
        <p:txBody>
          <a:bodyPr/>
          <a:lstStyle/>
          <a:p>
            <a:endParaRPr lang="en-US"/>
          </a:p>
        </p:txBody>
      </p:sp>
      <p:sp>
        <p:nvSpPr>
          <p:cNvPr id="10" name="Text 8"/>
          <p:cNvSpPr/>
          <p:nvPr/>
        </p:nvSpPr>
        <p:spPr>
          <a:xfrm>
            <a:off x="1603534" y="4221242"/>
            <a:ext cx="2358390" cy="294799"/>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Gelasio" pitchFamily="34" charset="0"/>
                <a:ea typeface="Gelasio" pitchFamily="34" charset="-122"/>
                <a:cs typeface="Gelasio" pitchFamily="34" charset="-120"/>
              </a:rPr>
              <a:t>Data Balancing</a:t>
            </a:r>
            <a:endParaRPr lang="en-US" sz="1850" dirty="0"/>
          </a:p>
        </p:txBody>
      </p:sp>
      <p:sp>
        <p:nvSpPr>
          <p:cNvPr id="11" name="Text 9"/>
          <p:cNvSpPr/>
          <p:nvPr/>
        </p:nvSpPr>
        <p:spPr>
          <a:xfrm>
            <a:off x="1603534" y="4629150"/>
            <a:ext cx="12366546" cy="30194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Balance the dataset effectively using upsampling techniques.</a:t>
            </a:r>
            <a:endParaRPr lang="en-US" sz="1450" dirty="0"/>
          </a:p>
        </p:txBody>
      </p:sp>
      <p:sp>
        <p:nvSpPr>
          <p:cNvPr id="12" name="Shape 10"/>
          <p:cNvSpPr/>
          <p:nvPr/>
        </p:nvSpPr>
        <p:spPr>
          <a:xfrm>
            <a:off x="1509355" y="5306139"/>
            <a:ext cx="188595" cy="1132046"/>
          </a:xfrm>
          <a:prstGeom prst="roundRect">
            <a:avLst>
              <a:gd name="adj" fmla="val 15007"/>
            </a:avLst>
          </a:prstGeom>
          <a:solidFill>
            <a:srgbClr val="373433"/>
          </a:solidFill>
          <a:ln/>
        </p:spPr>
        <p:txBody>
          <a:bodyPr/>
          <a:lstStyle/>
          <a:p>
            <a:endParaRPr lang="en-US"/>
          </a:p>
        </p:txBody>
      </p:sp>
      <p:sp>
        <p:nvSpPr>
          <p:cNvPr id="13" name="Text 11"/>
          <p:cNvSpPr/>
          <p:nvPr/>
        </p:nvSpPr>
        <p:spPr>
          <a:xfrm>
            <a:off x="1886545" y="5494734"/>
            <a:ext cx="2358390" cy="294799"/>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Gelasio" pitchFamily="34" charset="0"/>
                <a:ea typeface="Gelasio" pitchFamily="34" charset="-122"/>
                <a:cs typeface="Gelasio" pitchFamily="34" charset="-120"/>
              </a:rPr>
              <a:t>Data Splitting</a:t>
            </a:r>
            <a:endParaRPr lang="en-US" sz="1850" dirty="0"/>
          </a:p>
        </p:txBody>
      </p:sp>
      <p:sp>
        <p:nvSpPr>
          <p:cNvPr id="14" name="Text 12"/>
          <p:cNvSpPr/>
          <p:nvPr/>
        </p:nvSpPr>
        <p:spPr>
          <a:xfrm>
            <a:off x="1886545" y="5902643"/>
            <a:ext cx="12083534" cy="30194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Split data into training and test sets using stratified sampling to maintain class distribution.</a:t>
            </a:r>
            <a:endParaRPr lang="en-US" sz="1450" dirty="0"/>
          </a:p>
        </p:txBody>
      </p:sp>
      <p:sp>
        <p:nvSpPr>
          <p:cNvPr id="15" name="Shape 13"/>
          <p:cNvSpPr/>
          <p:nvPr/>
        </p:nvSpPr>
        <p:spPr>
          <a:xfrm>
            <a:off x="1226344" y="6579632"/>
            <a:ext cx="188595" cy="1132046"/>
          </a:xfrm>
          <a:prstGeom prst="roundRect">
            <a:avLst>
              <a:gd name="adj" fmla="val 15007"/>
            </a:avLst>
          </a:prstGeom>
          <a:solidFill>
            <a:srgbClr val="373433"/>
          </a:solidFill>
          <a:ln/>
        </p:spPr>
        <p:txBody>
          <a:bodyPr/>
          <a:lstStyle/>
          <a:p>
            <a:endParaRPr lang="en-US"/>
          </a:p>
        </p:txBody>
      </p:sp>
      <p:sp>
        <p:nvSpPr>
          <p:cNvPr id="16" name="Text 14"/>
          <p:cNvSpPr/>
          <p:nvPr/>
        </p:nvSpPr>
        <p:spPr>
          <a:xfrm>
            <a:off x="1603534" y="6768227"/>
            <a:ext cx="2358390" cy="294799"/>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Gelasio" pitchFamily="34" charset="0"/>
                <a:ea typeface="Gelasio" pitchFamily="34" charset="-122"/>
                <a:cs typeface="Gelasio" pitchFamily="34" charset="-120"/>
              </a:rPr>
              <a:t>Feature Scaling</a:t>
            </a:r>
            <a:endParaRPr lang="en-US" sz="1850" dirty="0"/>
          </a:p>
        </p:txBody>
      </p:sp>
      <p:sp>
        <p:nvSpPr>
          <p:cNvPr id="17" name="Text 15"/>
          <p:cNvSpPr/>
          <p:nvPr/>
        </p:nvSpPr>
        <p:spPr>
          <a:xfrm>
            <a:off x="1603534" y="7176135"/>
            <a:ext cx="12366546" cy="30194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Scale numerical features to standardize their range for model input.</a:t>
            </a:r>
            <a:endParaRPr lang="en-US" sz="1450" dirty="0"/>
          </a:p>
        </p:txBody>
      </p:sp>
      <p:sp>
        <p:nvSpPr>
          <p:cNvPr id="18" name="Rectangle: Rounded Corners 17">
            <a:extLst>
              <a:ext uri="{FF2B5EF4-FFF2-40B4-BE49-F238E27FC236}">
                <a16:creationId xmlns:a16="http://schemas.microsoft.com/office/drawing/2014/main" id="{A31F5FE6-554D-7A06-5767-A3DAE045807C}"/>
              </a:ext>
            </a:extLst>
          </p:cNvPr>
          <p:cNvSpPr/>
          <p:nvPr/>
        </p:nvSpPr>
        <p:spPr>
          <a:xfrm>
            <a:off x="12654031" y="7726561"/>
            <a:ext cx="1850571" cy="389590"/>
          </a:xfrm>
          <a:prstGeom prst="round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D8B6A4"/>
                </a:solidFill>
                <a:latin typeface="Gelasio" pitchFamily="34" charset="0"/>
                <a:ea typeface="Gelasio" pitchFamily="34" charset="-122"/>
                <a:cs typeface="Gelasio" pitchFamily="34" charset="-120"/>
              </a:rPr>
              <a:t>Models and Tuning</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06047"/>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C9C2C0"/>
                </a:solidFill>
                <a:latin typeface="Gelasio" pitchFamily="34" charset="0"/>
                <a:ea typeface="Gelasio" pitchFamily="34" charset="-122"/>
                <a:cs typeface="Gelasio" pitchFamily="34" charset="-120"/>
              </a:rPr>
              <a:t>We trained three robust machine learning models: </a:t>
            </a:r>
            <a:r>
              <a:rPr lang="en-US" sz="1600" dirty="0">
                <a:solidFill>
                  <a:srgbClr val="5E98F1"/>
                </a:solidFill>
                <a:latin typeface="Gelasio" pitchFamily="34" charset="0"/>
                <a:ea typeface="Gelasio" pitchFamily="34" charset="-122"/>
                <a:cs typeface="Gelasio" pitchFamily="34" charset="-120"/>
              </a:rPr>
              <a:t>Random Forest</a:t>
            </a:r>
            <a:r>
              <a:rPr lang="en-US" sz="1600" dirty="0">
                <a:solidFill>
                  <a:srgbClr val="C9C2C0"/>
                </a:solidFill>
                <a:latin typeface="Gelasio" pitchFamily="34" charset="0"/>
                <a:ea typeface="Gelasio" pitchFamily="34" charset="-122"/>
                <a:cs typeface="Gelasio" pitchFamily="34" charset="-120"/>
              </a:rPr>
              <a:t>, </a:t>
            </a:r>
            <a:r>
              <a:rPr lang="en-US" sz="1600" dirty="0">
                <a:solidFill>
                  <a:srgbClr val="5CC97B"/>
                </a:solidFill>
                <a:latin typeface="Gelasio" pitchFamily="34" charset="0"/>
                <a:ea typeface="Gelasio" pitchFamily="34" charset="-122"/>
                <a:cs typeface="Gelasio" pitchFamily="34" charset="-120"/>
              </a:rPr>
              <a:t>Logistic Regression</a:t>
            </a:r>
            <a:r>
              <a:rPr lang="en-US" sz="1600" dirty="0">
                <a:solidFill>
                  <a:srgbClr val="C9C2C0"/>
                </a:solidFill>
                <a:latin typeface="Gelasio" pitchFamily="34" charset="0"/>
                <a:ea typeface="Gelasio" pitchFamily="34" charset="-122"/>
                <a:cs typeface="Gelasio" pitchFamily="34" charset="-120"/>
              </a:rPr>
              <a:t>, and </a:t>
            </a:r>
            <a:r>
              <a:rPr lang="en-US" sz="1600" dirty="0">
                <a:solidFill>
                  <a:srgbClr val="B05EF1"/>
                </a:solidFill>
                <a:latin typeface="Gelasio" pitchFamily="34" charset="0"/>
                <a:ea typeface="Gelasio" pitchFamily="34" charset="-122"/>
                <a:cs typeface="Gelasio" pitchFamily="34" charset="-120"/>
              </a:rPr>
              <a:t>XGBoost</a:t>
            </a:r>
            <a:r>
              <a:rPr lang="en-US" sz="1600" dirty="0">
                <a:solidFill>
                  <a:srgbClr val="C9C2C0"/>
                </a:solidFill>
                <a:latin typeface="Gelasio" pitchFamily="34" charset="0"/>
                <a:ea typeface="Gelasio" pitchFamily="34" charset="-122"/>
                <a:cs typeface="Gelasio" pitchFamily="34" charset="-120"/>
              </a:rPr>
              <a:t>, each selected for its strengths in classification tasks.</a:t>
            </a:r>
            <a:endParaRPr lang="en-US" sz="1600" dirty="0"/>
          </a:p>
        </p:txBody>
      </p:sp>
      <p:sp>
        <p:nvSpPr>
          <p:cNvPr id="5" name="Text 2"/>
          <p:cNvSpPr/>
          <p:nvPr/>
        </p:nvSpPr>
        <p:spPr>
          <a:xfrm>
            <a:off x="7574280" y="2881313"/>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F9D933"/>
                </a:solidFill>
                <a:latin typeface="Gelasio" pitchFamily="34" charset="0"/>
                <a:ea typeface="Gelasio" pitchFamily="34" charset="-122"/>
                <a:cs typeface="Gelasio" pitchFamily="34" charset="-120"/>
              </a:rPr>
              <a:t>Hyperparameter tuning</a:t>
            </a:r>
            <a:r>
              <a:rPr lang="en-US" sz="1600" dirty="0">
                <a:solidFill>
                  <a:srgbClr val="C9C2C0"/>
                </a:solidFill>
                <a:latin typeface="Gelasio" pitchFamily="34" charset="0"/>
                <a:ea typeface="Gelasio" pitchFamily="34" charset="-122"/>
                <a:cs typeface="Gelasio" pitchFamily="34" charset="-120"/>
              </a:rPr>
              <a:t> was performed using </a:t>
            </a:r>
            <a:r>
              <a:rPr lang="en-US" sz="1600" dirty="0">
                <a:solidFill>
                  <a:srgbClr val="FFA44F"/>
                </a:solidFill>
                <a:latin typeface="Gelasio" pitchFamily="34" charset="0"/>
                <a:ea typeface="Gelasio" pitchFamily="34" charset="-122"/>
                <a:cs typeface="Gelasio" pitchFamily="34" charset="-120"/>
              </a:rPr>
              <a:t>RandomizedSearchCV</a:t>
            </a:r>
            <a:r>
              <a:rPr lang="en-US" sz="1600" dirty="0">
                <a:solidFill>
                  <a:srgbClr val="C9C2C0"/>
                </a:solidFill>
                <a:latin typeface="Gelasio" pitchFamily="34" charset="0"/>
                <a:ea typeface="Gelasio" pitchFamily="34" charset="-122"/>
                <a:cs typeface="Gelasio" pitchFamily="34" charset="-120"/>
              </a:rPr>
              <a:t>, optimizing for the </a:t>
            </a:r>
            <a:r>
              <a:rPr lang="en-US" sz="1600" dirty="0">
                <a:solidFill>
                  <a:srgbClr val="F44444"/>
                </a:solidFill>
                <a:latin typeface="Gelasio" pitchFamily="34" charset="0"/>
                <a:ea typeface="Gelasio" pitchFamily="34" charset="-122"/>
                <a:cs typeface="Gelasio" pitchFamily="34" charset="-120"/>
              </a:rPr>
              <a:t>F1-score</a:t>
            </a:r>
            <a:r>
              <a:rPr lang="en-US" sz="1600" dirty="0">
                <a:solidFill>
                  <a:srgbClr val="C9C2C0"/>
                </a:solidFill>
                <a:latin typeface="Gelasio" pitchFamily="34" charset="0"/>
                <a:ea typeface="Gelasio" pitchFamily="34" charset="-122"/>
                <a:cs typeface="Gelasio" pitchFamily="34" charset="-120"/>
              </a:rPr>
              <a:t> to ensure optimal performance, especially given the class imbalance.</a:t>
            </a:r>
            <a:endParaRPr lang="en-US" sz="1600" dirty="0"/>
          </a:p>
        </p:txBody>
      </p:sp>
      <p:sp>
        <p:nvSpPr>
          <p:cNvPr id="6" name="Text 3"/>
          <p:cNvSpPr/>
          <p:nvPr/>
        </p:nvSpPr>
        <p:spPr>
          <a:xfrm>
            <a:off x="7574280" y="4056578"/>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204C8E"/>
                </a:solidFill>
                <a:latin typeface="Gelasio" pitchFamily="34" charset="0"/>
                <a:ea typeface="Gelasio" pitchFamily="34" charset="-122"/>
                <a:cs typeface="Gelasio" pitchFamily="34" charset="-120"/>
              </a:rPr>
              <a:t>Cross-validation</a:t>
            </a:r>
            <a:r>
              <a:rPr lang="en-US" sz="1600" dirty="0">
                <a:solidFill>
                  <a:srgbClr val="C9C2C0"/>
                </a:solidFill>
                <a:latin typeface="Gelasio" pitchFamily="34" charset="0"/>
                <a:ea typeface="Gelasio" pitchFamily="34" charset="-122"/>
                <a:cs typeface="Gelasio" pitchFamily="34" charset="-120"/>
              </a:rPr>
              <a:t> utilized </a:t>
            </a:r>
            <a:r>
              <a:rPr lang="en-US" sz="1600" dirty="0">
                <a:solidFill>
                  <a:srgbClr val="1F7135"/>
                </a:solidFill>
                <a:latin typeface="Gelasio" pitchFamily="34" charset="0"/>
                <a:ea typeface="Gelasio" pitchFamily="34" charset="-122"/>
                <a:cs typeface="Gelasio" pitchFamily="34" charset="-120"/>
              </a:rPr>
              <a:t>5 stratified folds</a:t>
            </a:r>
            <a:r>
              <a:rPr lang="en-US" sz="1600" dirty="0">
                <a:solidFill>
                  <a:srgbClr val="C9C2C0"/>
                </a:solidFill>
                <a:latin typeface="Gelasio" pitchFamily="34" charset="0"/>
                <a:ea typeface="Gelasio" pitchFamily="34" charset="-122"/>
                <a:cs typeface="Gelasio" pitchFamily="34" charset="-120"/>
              </a:rPr>
              <a:t>, ensuring robust evaluation across various metrics including </a:t>
            </a:r>
            <a:r>
              <a:rPr lang="en-US" sz="1600" dirty="0">
                <a:solidFill>
                  <a:srgbClr val="995515"/>
                </a:solidFill>
                <a:latin typeface="Gelasio" pitchFamily="34" charset="0"/>
                <a:ea typeface="Gelasio" pitchFamily="34" charset="-122"/>
                <a:cs typeface="Gelasio" pitchFamily="34" charset="-120"/>
              </a:rPr>
              <a:t>accuracy</a:t>
            </a:r>
            <a:r>
              <a:rPr lang="en-US" sz="1600" dirty="0">
                <a:solidFill>
                  <a:srgbClr val="C9C2C0"/>
                </a:solidFill>
                <a:latin typeface="Gelasio" pitchFamily="34" charset="0"/>
                <a:ea typeface="Gelasio" pitchFamily="34" charset="-122"/>
                <a:cs typeface="Gelasio" pitchFamily="34" charset="-120"/>
              </a:rPr>
              <a:t>, </a:t>
            </a:r>
            <a:r>
              <a:rPr lang="en-US" sz="1600" dirty="0">
                <a:solidFill>
                  <a:srgbClr val="910D0D"/>
                </a:solidFill>
                <a:latin typeface="Gelasio" pitchFamily="34" charset="0"/>
                <a:ea typeface="Gelasio" pitchFamily="34" charset="-122"/>
                <a:cs typeface="Gelasio" pitchFamily="34" charset="-120"/>
              </a:rPr>
              <a:t>precision</a:t>
            </a:r>
            <a:r>
              <a:rPr lang="en-US" sz="1600" dirty="0">
                <a:solidFill>
                  <a:srgbClr val="C9C2C0"/>
                </a:solidFill>
                <a:latin typeface="Gelasio" pitchFamily="34" charset="0"/>
                <a:ea typeface="Gelasio" pitchFamily="34" charset="-122"/>
                <a:cs typeface="Gelasio" pitchFamily="34" charset="-120"/>
              </a:rPr>
              <a:t>, </a:t>
            </a:r>
            <a:r>
              <a:rPr lang="en-US" sz="1600" dirty="0">
                <a:solidFill>
                  <a:srgbClr val="5E208E"/>
                </a:solidFill>
                <a:latin typeface="Gelasio" pitchFamily="34" charset="0"/>
                <a:ea typeface="Gelasio" pitchFamily="34" charset="-122"/>
                <a:cs typeface="Gelasio" pitchFamily="34" charset="-120"/>
              </a:rPr>
              <a:t>recall</a:t>
            </a:r>
            <a:r>
              <a:rPr lang="en-US" sz="1600" dirty="0">
                <a:solidFill>
                  <a:srgbClr val="C9C2C0"/>
                </a:solidFill>
                <a:latin typeface="Gelasio" pitchFamily="34" charset="0"/>
                <a:ea typeface="Gelasio" pitchFamily="34" charset="-122"/>
                <a:cs typeface="Gelasio" pitchFamily="34" charset="-120"/>
              </a:rPr>
              <a:t>, and </a:t>
            </a:r>
            <a:r>
              <a:rPr lang="en-US" sz="1600" dirty="0">
                <a:solidFill>
                  <a:srgbClr val="204C8E"/>
                </a:solidFill>
                <a:latin typeface="Gelasio" pitchFamily="34" charset="0"/>
                <a:ea typeface="Gelasio" pitchFamily="34" charset="-122"/>
                <a:cs typeface="Gelasio" pitchFamily="34" charset="-120"/>
              </a:rPr>
              <a:t>F1-score</a:t>
            </a:r>
            <a:r>
              <a:rPr lang="en-US" sz="1600" dirty="0">
                <a:solidFill>
                  <a:srgbClr val="C9C2C0"/>
                </a:solidFill>
                <a:latin typeface="Gelasio" pitchFamily="34" charset="0"/>
                <a:ea typeface="Gelasio" pitchFamily="34" charset="-122"/>
                <a:cs typeface="Gelasio" pitchFamily="34" charset="-120"/>
              </a:rPr>
              <a:t>.</a:t>
            </a:r>
            <a:endParaRPr lang="en-US" sz="1600" dirty="0"/>
          </a:p>
        </p:txBody>
      </p:sp>
      <p:sp>
        <p:nvSpPr>
          <p:cNvPr id="7" name="Rectangle: Rounded Corners 6">
            <a:extLst>
              <a:ext uri="{FF2B5EF4-FFF2-40B4-BE49-F238E27FC236}">
                <a16:creationId xmlns:a16="http://schemas.microsoft.com/office/drawing/2014/main" id="{9689E4FC-560C-44C7-F33E-538A7F3C13DF}"/>
              </a:ext>
            </a:extLst>
          </p:cNvPr>
          <p:cNvSpPr/>
          <p:nvPr/>
        </p:nvSpPr>
        <p:spPr>
          <a:xfrm>
            <a:off x="12654031" y="7726561"/>
            <a:ext cx="1850571" cy="389590"/>
          </a:xfrm>
          <a:prstGeom prst="round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2579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Evaluation Results</a:t>
            </a:r>
            <a:endParaRPr lang="en-US" sz="4450" dirty="0"/>
          </a:p>
        </p:txBody>
      </p:sp>
      <p:sp>
        <p:nvSpPr>
          <p:cNvPr id="3" name="Shape 1"/>
          <p:cNvSpPr/>
          <p:nvPr/>
        </p:nvSpPr>
        <p:spPr>
          <a:xfrm>
            <a:off x="793790" y="3801547"/>
            <a:ext cx="3287316" cy="283488"/>
          </a:xfrm>
          <a:prstGeom prst="roundRect">
            <a:avLst>
              <a:gd name="adj" fmla="val 12002"/>
            </a:avLst>
          </a:prstGeom>
          <a:solidFill>
            <a:srgbClr val="373433"/>
          </a:solidFill>
          <a:ln/>
        </p:spPr>
        <p:txBody>
          <a:bodyPr/>
          <a:lstStyle/>
          <a:p>
            <a:endParaRPr lang="en-US"/>
          </a:p>
        </p:txBody>
      </p:sp>
      <p:sp>
        <p:nvSpPr>
          <p:cNvPr id="4" name="Shape 2"/>
          <p:cNvSpPr/>
          <p:nvPr/>
        </p:nvSpPr>
        <p:spPr>
          <a:xfrm>
            <a:off x="793790" y="3801547"/>
            <a:ext cx="3287316" cy="283488"/>
          </a:xfrm>
          <a:prstGeom prst="roundRect">
            <a:avLst>
              <a:gd name="adj" fmla="val 12002"/>
            </a:avLst>
          </a:prstGeom>
          <a:solidFill>
            <a:srgbClr val="C49F8C"/>
          </a:solidFill>
          <a:ln/>
        </p:spPr>
        <p:txBody>
          <a:bodyPr/>
          <a:lstStyle/>
          <a:p>
            <a:endParaRPr lang="en-US"/>
          </a:p>
        </p:txBody>
      </p:sp>
      <p:sp>
        <p:nvSpPr>
          <p:cNvPr id="5" name="Text 3"/>
          <p:cNvSpPr/>
          <p:nvPr/>
        </p:nvSpPr>
        <p:spPr>
          <a:xfrm>
            <a:off x="4251127" y="3801547"/>
            <a:ext cx="701278" cy="283488"/>
          </a:xfrm>
          <a:prstGeom prst="rect">
            <a:avLst/>
          </a:prstGeom>
          <a:noFill/>
          <a:ln/>
        </p:spPr>
        <p:txBody>
          <a:bodyPr wrap="none" lIns="0" tIns="0" rIns="0" bIns="0" rtlCol="0" anchor="t"/>
          <a:lstStyle/>
          <a:p>
            <a:pPr marL="0" indent="0" algn="l">
              <a:lnSpc>
                <a:spcPts val="2200"/>
              </a:lnSpc>
              <a:buNone/>
            </a:pPr>
            <a:r>
              <a:rPr lang="en-US" sz="2200" dirty="0">
                <a:solidFill>
                  <a:srgbClr val="C9C2C0"/>
                </a:solidFill>
                <a:latin typeface="Gelasio" pitchFamily="34" charset="0"/>
                <a:ea typeface="Gelasio" pitchFamily="34" charset="-122"/>
                <a:cs typeface="Gelasio" pitchFamily="34" charset="-120"/>
              </a:rPr>
              <a:t>100%</a:t>
            </a:r>
            <a:endParaRPr lang="en-US" sz="2200" dirty="0"/>
          </a:p>
        </p:txBody>
      </p:sp>
      <p:sp>
        <p:nvSpPr>
          <p:cNvPr id="6" name="Text 4"/>
          <p:cNvSpPr/>
          <p:nvPr/>
        </p:nvSpPr>
        <p:spPr>
          <a:xfrm>
            <a:off x="793790" y="4368403"/>
            <a:ext cx="3097768"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Random Forest F1-Score</a:t>
            </a:r>
            <a:endParaRPr lang="en-US" sz="2200" dirty="0"/>
          </a:p>
        </p:txBody>
      </p:sp>
      <p:sp>
        <p:nvSpPr>
          <p:cNvPr id="7" name="Shape 5"/>
          <p:cNvSpPr/>
          <p:nvPr/>
        </p:nvSpPr>
        <p:spPr>
          <a:xfrm>
            <a:off x="5235893" y="3801547"/>
            <a:ext cx="3287316" cy="283488"/>
          </a:xfrm>
          <a:prstGeom prst="roundRect">
            <a:avLst>
              <a:gd name="adj" fmla="val 12002"/>
            </a:avLst>
          </a:prstGeom>
          <a:solidFill>
            <a:srgbClr val="373433"/>
          </a:solidFill>
          <a:ln/>
        </p:spPr>
        <p:txBody>
          <a:bodyPr/>
          <a:lstStyle/>
          <a:p>
            <a:endParaRPr lang="en-US"/>
          </a:p>
        </p:txBody>
      </p:sp>
      <p:sp>
        <p:nvSpPr>
          <p:cNvPr id="8" name="Shape 6"/>
          <p:cNvSpPr/>
          <p:nvPr/>
        </p:nvSpPr>
        <p:spPr>
          <a:xfrm>
            <a:off x="5235893" y="3801547"/>
            <a:ext cx="3287316" cy="283488"/>
          </a:xfrm>
          <a:prstGeom prst="roundRect">
            <a:avLst>
              <a:gd name="adj" fmla="val 12002"/>
            </a:avLst>
          </a:prstGeom>
          <a:solidFill>
            <a:srgbClr val="C49F8C"/>
          </a:solidFill>
          <a:ln/>
        </p:spPr>
        <p:txBody>
          <a:bodyPr/>
          <a:lstStyle/>
          <a:p>
            <a:endParaRPr lang="en-US"/>
          </a:p>
        </p:txBody>
      </p:sp>
      <p:sp>
        <p:nvSpPr>
          <p:cNvPr id="9" name="Text 7"/>
          <p:cNvSpPr/>
          <p:nvPr/>
        </p:nvSpPr>
        <p:spPr>
          <a:xfrm>
            <a:off x="8693229" y="3801547"/>
            <a:ext cx="701278" cy="283488"/>
          </a:xfrm>
          <a:prstGeom prst="rect">
            <a:avLst/>
          </a:prstGeom>
          <a:noFill/>
          <a:ln/>
        </p:spPr>
        <p:txBody>
          <a:bodyPr wrap="none" lIns="0" tIns="0" rIns="0" bIns="0" rtlCol="0" anchor="t"/>
          <a:lstStyle/>
          <a:p>
            <a:pPr marL="0" indent="0" algn="l">
              <a:lnSpc>
                <a:spcPts val="2200"/>
              </a:lnSpc>
              <a:buNone/>
            </a:pPr>
            <a:r>
              <a:rPr lang="en-US" sz="2200" dirty="0">
                <a:solidFill>
                  <a:srgbClr val="C9C2C0"/>
                </a:solidFill>
                <a:latin typeface="Gelasio" pitchFamily="34" charset="0"/>
                <a:ea typeface="Gelasio" pitchFamily="34" charset="-122"/>
                <a:cs typeface="Gelasio" pitchFamily="34" charset="-120"/>
              </a:rPr>
              <a:t>100%</a:t>
            </a:r>
            <a:endParaRPr lang="en-US" sz="2200" dirty="0"/>
          </a:p>
        </p:txBody>
      </p:sp>
      <p:sp>
        <p:nvSpPr>
          <p:cNvPr id="10" name="Text 8"/>
          <p:cNvSpPr/>
          <p:nvPr/>
        </p:nvSpPr>
        <p:spPr>
          <a:xfrm>
            <a:off x="5235893" y="4368403"/>
            <a:ext cx="3592116"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Logistic Regression F1-Score</a:t>
            </a:r>
            <a:endParaRPr lang="en-US" sz="2200" dirty="0"/>
          </a:p>
        </p:txBody>
      </p:sp>
      <p:sp>
        <p:nvSpPr>
          <p:cNvPr id="11" name="Shape 9"/>
          <p:cNvSpPr/>
          <p:nvPr/>
        </p:nvSpPr>
        <p:spPr>
          <a:xfrm>
            <a:off x="9677995" y="3801547"/>
            <a:ext cx="3287316" cy="283488"/>
          </a:xfrm>
          <a:prstGeom prst="roundRect">
            <a:avLst>
              <a:gd name="adj" fmla="val 12002"/>
            </a:avLst>
          </a:prstGeom>
          <a:solidFill>
            <a:srgbClr val="373433"/>
          </a:solidFill>
          <a:ln/>
        </p:spPr>
        <p:txBody>
          <a:bodyPr/>
          <a:lstStyle/>
          <a:p>
            <a:endParaRPr lang="en-US"/>
          </a:p>
        </p:txBody>
      </p:sp>
      <p:sp>
        <p:nvSpPr>
          <p:cNvPr id="12" name="Shape 10"/>
          <p:cNvSpPr/>
          <p:nvPr/>
        </p:nvSpPr>
        <p:spPr>
          <a:xfrm>
            <a:off x="9677995" y="3801547"/>
            <a:ext cx="3287316" cy="283488"/>
          </a:xfrm>
          <a:prstGeom prst="roundRect">
            <a:avLst>
              <a:gd name="adj" fmla="val 12002"/>
            </a:avLst>
          </a:prstGeom>
          <a:solidFill>
            <a:srgbClr val="C49F8C"/>
          </a:solidFill>
          <a:ln/>
        </p:spPr>
        <p:txBody>
          <a:bodyPr/>
          <a:lstStyle/>
          <a:p>
            <a:endParaRPr lang="en-US"/>
          </a:p>
        </p:txBody>
      </p:sp>
      <p:sp>
        <p:nvSpPr>
          <p:cNvPr id="13" name="Text 11"/>
          <p:cNvSpPr/>
          <p:nvPr/>
        </p:nvSpPr>
        <p:spPr>
          <a:xfrm>
            <a:off x="13135332" y="3801547"/>
            <a:ext cx="701278" cy="283488"/>
          </a:xfrm>
          <a:prstGeom prst="rect">
            <a:avLst/>
          </a:prstGeom>
          <a:noFill/>
          <a:ln/>
        </p:spPr>
        <p:txBody>
          <a:bodyPr wrap="none" lIns="0" tIns="0" rIns="0" bIns="0" rtlCol="0" anchor="t"/>
          <a:lstStyle/>
          <a:p>
            <a:pPr marL="0" indent="0" algn="l">
              <a:lnSpc>
                <a:spcPts val="2200"/>
              </a:lnSpc>
              <a:buNone/>
            </a:pPr>
            <a:r>
              <a:rPr lang="en-US" sz="2200" dirty="0">
                <a:solidFill>
                  <a:srgbClr val="C9C2C0"/>
                </a:solidFill>
                <a:latin typeface="Gelasio" pitchFamily="34" charset="0"/>
                <a:ea typeface="Gelasio" pitchFamily="34" charset="-122"/>
                <a:cs typeface="Gelasio" pitchFamily="34" charset="-120"/>
              </a:rPr>
              <a:t>100%</a:t>
            </a:r>
            <a:endParaRPr lang="en-US" sz="2200" dirty="0"/>
          </a:p>
        </p:txBody>
      </p:sp>
      <p:sp>
        <p:nvSpPr>
          <p:cNvPr id="14" name="Text 12"/>
          <p:cNvSpPr/>
          <p:nvPr/>
        </p:nvSpPr>
        <p:spPr>
          <a:xfrm>
            <a:off x="9677995" y="43684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XGBoost F1-Score</a:t>
            </a:r>
            <a:endParaRPr lang="en-US" sz="2200" dirty="0"/>
          </a:p>
        </p:txBody>
      </p:sp>
      <p:sp>
        <p:nvSpPr>
          <p:cNvPr id="15" name="Text 13"/>
          <p:cNvSpPr/>
          <p:nvPr/>
        </p:nvSpPr>
        <p:spPr>
          <a:xfrm>
            <a:off x="793790" y="497788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All three models achieved perfect performance on the balanced test data, with F1-scores of 1.0. This indicates the pipeline effectively handled the severe class imbalance and preprocessing challenges, demonstrating excellent model fit.</a:t>
            </a:r>
            <a:endParaRPr lang="en-US" sz="1750" dirty="0"/>
          </a:p>
        </p:txBody>
      </p:sp>
      <p:sp>
        <p:nvSpPr>
          <p:cNvPr id="16" name="Rectangle: Rounded Corners 15">
            <a:extLst>
              <a:ext uri="{FF2B5EF4-FFF2-40B4-BE49-F238E27FC236}">
                <a16:creationId xmlns:a16="http://schemas.microsoft.com/office/drawing/2014/main" id="{372A0653-2C9D-1955-3FBA-EB9AD5BF41C1}"/>
              </a:ext>
            </a:extLst>
          </p:cNvPr>
          <p:cNvSpPr/>
          <p:nvPr/>
        </p:nvSpPr>
        <p:spPr>
          <a:xfrm>
            <a:off x="12654031" y="7726561"/>
            <a:ext cx="1850571" cy="389590"/>
          </a:xfrm>
          <a:prstGeom prst="round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5526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Visual Outputs</a:t>
            </a:r>
            <a:endParaRPr lang="en-US" sz="4450" dirty="0"/>
          </a:p>
        </p:txBody>
      </p:sp>
      <p:pic>
        <p:nvPicPr>
          <p:cNvPr id="3" name="Image 0" descr="preencoded.png"/>
          <p:cNvPicPr>
            <a:picLocks noChangeAspect="1"/>
          </p:cNvPicPr>
          <p:nvPr/>
        </p:nvPicPr>
        <p:blipFill>
          <a:blip r:embed="rId3"/>
          <a:stretch>
            <a:fillRect/>
          </a:stretch>
        </p:blipFill>
        <p:spPr>
          <a:xfrm>
            <a:off x="801410" y="2463641"/>
            <a:ext cx="3120747" cy="3120747"/>
          </a:xfrm>
          <a:prstGeom prst="rect">
            <a:avLst/>
          </a:prstGeom>
        </p:spPr>
      </p:pic>
      <p:pic>
        <p:nvPicPr>
          <p:cNvPr id="4" name="Image 1" descr="preencoded.png"/>
          <p:cNvPicPr>
            <a:picLocks noChangeAspect="1"/>
          </p:cNvPicPr>
          <p:nvPr/>
        </p:nvPicPr>
        <p:blipFill>
          <a:blip r:embed="rId4"/>
          <a:stretch>
            <a:fillRect/>
          </a:stretch>
        </p:blipFill>
        <p:spPr>
          <a:xfrm>
            <a:off x="4103608" y="2463641"/>
            <a:ext cx="3120866" cy="3120866"/>
          </a:xfrm>
          <a:prstGeom prst="rect">
            <a:avLst/>
          </a:prstGeom>
        </p:spPr>
      </p:pic>
      <p:pic>
        <p:nvPicPr>
          <p:cNvPr id="5" name="Image 2" descr="preencoded.png"/>
          <p:cNvPicPr>
            <a:picLocks noChangeAspect="1"/>
          </p:cNvPicPr>
          <p:nvPr/>
        </p:nvPicPr>
        <p:blipFill>
          <a:blip r:embed="rId5"/>
          <a:stretch>
            <a:fillRect/>
          </a:stretch>
        </p:blipFill>
        <p:spPr>
          <a:xfrm>
            <a:off x="7405926" y="2463641"/>
            <a:ext cx="3120747" cy="3120747"/>
          </a:xfrm>
          <a:prstGeom prst="rect">
            <a:avLst/>
          </a:prstGeom>
        </p:spPr>
      </p:pic>
      <p:pic>
        <p:nvPicPr>
          <p:cNvPr id="6" name="Image 3" descr="preencoded.png"/>
          <p:cNvPicPr>
            <a:picLocks noChangeAspect="1"/>
          </p:cNvPicPr>
          <p:nvPr/>
        </p:nvPicPr>
        <p:blipFill>
          <a:blip r:embed="rId6"/>
          <a:stretch>
            <a:fillRect/>
          </a:stretch>
        </p:blipFill>
        <p:spPr>
          <a:xfrm>
            <a:off x="10708124" y="2463641"/>
            <a:ext cx="3120866" cy="3120866"/>
          </a:xfrm>
          <a:prstGeom prst="rect">
            <a:avLst/>
          </a:prstGeom>
        </p:spPr>
      </p:pic>
      <p:sp>
        <p:nvSpPr>
          <p:cNvPr id="7" name="Text 1"/>
          <p:cNvSpPr/>
          <p:nvPr/>
        </p:nvSpPr>
        <p:spPr>
          <a:xfrm>
            <a:off x="793790" y="598562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 comprehensive suite of visualizations was generated, including Confusion Matrices for each model, Feature Importance plots for Random Forest and XGBoost, and ROC curves comparing all models. An overall model performance comparison chart provides a holistic view. All visual outputs are securely saved in the dedicated outputs folder.</a:t>
            </a:r>
            <a:endParaRPr lang="en-US" sz="1750" dirty="0"/>
          </a:p>
        </p:txBody>
      </p:sp>
      <p:sp>
        <p:nvSpPr>
          <p:cNvPr id="8" name="Rectangle: Rounded Corners 7">
            <a:extLst>
              <a:ext uri="{FF2B5EF4-FFF2-40B4-BE49-F238E27FC236}">
                <a16:creationId xmlns:a16="http://schemas.microsoft.com/office/drawing/2014/main" id="{3CB651D2-3DC6-5323-5209-AF3BA7E4643F}"/>
              </a:ext>
            </a:extLst>
          </p:cNvPr>
          <p:cNvSpPr/>
          <p:nvPr/>
        </p:nvSpPr>
        <p:spPr>
          <a:xfrm>
            <a:off x="12654031" y="7726561"/>
            <a:ext cx="1850571" cy="389590"/>
          </a:xfrm>
          <a:prstGeom prst="round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22189"/>
            <a:ext cx="630043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Challenges and Solutions</a:t>
            </a:r>
            <a:endParaRPr lang="en-US" sz="4450" dirty="0"/>
          </a:p>
        </p:txBody>
      </p:sp>
      <p:sp>
        <p:nvSpPr>
          <p:cNvPr id="3" name="Shape 1"/>
          <p:cNvSpPr/>
          <p:nvPr/>
        </p:nvSpPr>
        <p:spPr>
          <a:xfrm>
            <a:off x="793790" y="2484596"/>
            <a:ext cx="907256" cy="1360884"/>
          </a:xfrm>
          <a:prstGeom prst="roundRect">
            <a:avLst>
              <a:gd name="adj" fmla="val 360022"/>
            </a:avLst>
          </a:prstGeom>
          <a:solidFill>
            <a:srgbClr val="3734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77278" y="2952393"/>
            <a:ext cx="340162" cy="425291"/>
          </a:xfrm>
          <a:prstGeom prst="rect">
            <a:avLst/>
          </a:prstGeom>
        </p:spPr>
      </p:pic>
      <p:sp>
        <p:nvSpPr>
          <p:cNvPr id="5" name="Text 2"/>
          <p:cNvSpPr/>
          <p:nvPr/>
        </p:nvSpPr>
        <p:spPr>
          <a:xfrm>
            <a:off x="1927860" y="2711410"/>
            <a:ext cx="2932628"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Severe Class Imbalance</a:t>
            </a:r>
            <a:endParaRPr lang="en-US" sz="2200" dirty="0"/>
          </a:p>
        </p:txBody>
      </p:sp>
      <p:sp>
        <p:nvSpPr>
          <p:cNvPr id="6" name="Text 3"/>
          <p:cNvSpPr/>
          <p:nvPr/>
        </p:nvSpPr>
        <p:spPr>
          <a:xfrm>
            <a:off x="1927860" y="3201829"/>
            <a:ext cx="11908750"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Mitigated effectively using upsampling of the minority class.</a:t>
            </a:r>
            <a:endParaRPr lang="en-US" sz="1750" dirty="0"/>
          </a:p>
        </p:txBody>
      </p:sp>
      <p:sp>
        <p:nvSpPr>
          <p:cNvPr id="7" name="Shape 4"/>
          <p:cNvSpPr/>
          <p:nvPr/>
        </p:nvSpPr>
        <p:spPr>
          <a:xfrm>
            <a:off x="793790" y="4015502"/>
            <a:ext cx="907256" cy="1360884"/>
          </a:xfrm>
          <a:prstGeom prst="roundRect">
            <a:avLst>
              <a:gd name="adj" fmla="val 360022"/>
            </a:avLst>
          </a:prstGeom>
          <a:solidFill>
            <a:srgbClr val="373433"/>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077278" y="4483298"/>
            <a:ext cx="340162" cy="425291"/>
          </a:xfrm>
          <a:prstGeom prst="rect">
            <a:avLst/>
          </a:prstGeom>
        </p:spPr>
      </p:pic>
      <p:sp>
        <p:nvSpPr>
          <p:cNvPr id="9" name="Text 5"/>
          <p:cNvSpPr/>
          <p:nvPr/>
        </p:nvSpPr>
        <p:spPr>
          <a:xfrm>
            <a:off x="1927860" y="4242316"/>
            <a:ext cx="4585811"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Mixed Numerical &amp; Categorical Data</a:t>
            </a:r>
            <a:endParaRPr lang="en-US" sz="2200" dirty="0"/>
          </a:p>
        </p:txBody>
      </p:sp>
      <p:sp>
        <p:nvSpPr>
          <p:cNvPr id="10" name="Text 6"/>
          <p:cNvSpPr/>
          <p:nvPr/>
        </p:nvSpPr>
        <p:spPr>
          <a:xfrm>
            <a:off x="1927860" y="4732734"/>
            <a:ext cx="11908750"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Handled through robust encoding and scaling techniques.</a:t>
            </a:r>
            <a:endParaRPr lang="en-US" sz="1750" dirty="0"/>
          </a:p>
        </p:txBody>
      </p:sp>
      <p:sp>
        <p:nvSpPr>
          <p:cNvPr id="11" name="Shape 7"/>
          <p:cNvSpPr/>
          <p:nvPr/>
        </p:nvSpPr>
        <p:spPr>
          <a:xfrm>
            <a:off x="793790" y="5546408"/>
            <a:ext cx="907256" cy="1360884"/>
          </a:xfrm>
          <a:prstGeom prst="roundRect">
            <a:avLst>
              <a:gd name="adj" fmla="val 360022"/>
            </a:avLst>
          </a:prstGeom>
          <a:solidFill>
            <a:srgbClr val="373433"/>
          </a:solidFill>
          <a:ln/>
        </p:spPr>
        <p:txBody>
          <a:bodyPr/>
          <a:lstStyle/>
          <a:p>
            <a:endParaRPr lang="en-US"/>
          </a:p>
        </p:txBody>
      </p:sp>
      <p:pic>
        <p:nvPicPr>
          <p:cNvPr id="12" name="Image 2" descr="preencoded.png"/>
          <p:cNvPicPr>
            <a:picLocks noChangeAspect="1"/>
          </p:cNvPicPr>
          <p:nvPr/>
        </p:nvPicPr>
        <p:blipFill>
          <a:blip r:embed="rId5"/>
          <a:stretch>
            <a:fillRect/>
          </a:stretch>
        </p:blipFill>
        <p:spPr>
          <a:xfrm>
            <a:off x="1077278" y="6014204"/>
            <a:ext cx="340162" cy="425291"/>
          </a:xfrm>
          <a:prstGeom prst="rect">
            <a:avLst/>
          </a:prstGeom>
        </p:spPr>
      </p:pic>
      <p:sp>
        <p:nvSpPr>
          <p:cNvPr id="13" name="Text 8"/>
          <p:cNvSpPr/>
          <p:nvPr/>
        </p:nvSpPr>
        <p:spPr>
          <a:xfrm>
            <a:off x="192786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Redundant Features</a:t>
            </a:r>
            <a:endParaRPr lang="en-US" sz="2200" dirty="0"/>
          </a:p>
        </p:txBody>
      </p:sp>
      <p:sp>
        <p:nvSpPr>
          <p:cNvPr id="14" name="Text 9"/>
          <p:cNvSpPr/>
          <p:nvPr/>
        </p:nvSpPr>
        <p:spPr>
          <a:xfrm>
            <a:off x="1927860" y="6263640"/>
            <a:ext cx="11908750"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Removed based on comprehensive variance analysis.</a:t>
            </a:r>
            <a:endParaRPr lang="en-US" sz="1750" dirty="0"/>
          </a:p>
        </p:txBody>
      </p:sp>
      <p:sp>
        <p:nvSpPr>
          <p:cNvPr id="15" name="Rectangle: Rounded Corners 14">
            <a:extLst>
              <a:ext uri="{FF2B5EF4-FFF2-40B4-BE49-F238E27FC236}">
                <a16:creationId xmlns:a16="http://schemas.microsoft.com/office/drawing/2014/main" id="{460F953F-CD01-4980-7724-A3C8CB335D8F}"/>
              </a:ext>
            </a:extLst>
          </p:cNvPr>
          <p:cNvSpPr/>
          <p:nvPr/>
        </p:nvSpPr>
        <p:spPr>
          <a:xfrm>
            <a:off x="12654031" y="7726561"/>
            <a:ext cx="1850571" cy="389590"/>
          </a:xfrm>
          <a:prstGeom prst="round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1721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Key Findings</a:t>
            </a:r>
            <a:endParaRPr lang="en-US" sz="4450" dirty="0"/>
          </a:p>
        </p:txBody>
      </p:sp>
      <p:sp>
        <p:nvSpPr>
          <p:cNvPr id="3" name="Shape 1"/>
          <p:cNvSpPr/>
          <p:nvPr/>
        </p:nvSpPr>
        <p:spPr>
          <a:xfrm>
            <a:off x="793790" y="3679627"/>
            <a:ext cx="4196358" cy="2032754"/>
          </a:xfrm>
          <a:prstGeom prst="roundRect">
            <a:avLst>
              <a:gd name="adj" fmla="val 1674"/>
            </a:avLst>
          </a:prstGeom>
          <a:solidFill>
            <a:srgbClr val="373433"/>
          </a:solidFill>
          <a:ln/>
        </p:spPr>
        <p:txBody>
          <a:bodyPr/>
          <a:lstStyle/>
          <a:p>
            <a:endParaRPr lang="en-US"/>
          </a:p>
        </p:txBody>
      </p:sp>
      <p:sp>
        <p:nvSpPr>
          <p:cNvPr id="4" name="Text 2"/>
          <p:cNvSpPr/>
          <p:nvPr/>
        </p:nvSpPr>
        <p:spPr>
          <a:xfrm>
            <a:off x="1020604"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Modular ML Pipeline</a:t>
            </a:r>
            <a:endParaRPr lang="en-US" sz="2200" dirty="0"/>
          </a:p>
        </p:txBody>
      </p:sp>
      <p:sp>
        <p:nvSpPr>
          <p:cNvPr id="5" name="Text 3"/>
          <p:cNvSpPr/>
          <p:nvPr/>
        </p:nvSpPr>
        <p:spPr>
          <a:xfrm>
            <a:off x="1020604" y="4396859"/>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 clean and modular ML pipeline was successfully implemented.</a:t>
            </a:r>
            <a:endParaRPr lang="en-US" sz="1750" dirty="0"/>
          </a:p>
        </p:txBody>
      </p:sp>
      <p:sp>
        <p:nvSpPr>
          <p:cNvPr id="6" name="Shape 4"/>
          <p:cNvSpPr/>
          <p:nvPr/>
        </p:nvSpPr>
        <p:spPr>
          <a:xfrm>
            <a:off x="5216962" y="3679627"/>
            <a:ext cx="4196358" cy="2032754"/>
          </a:xfrm>
          <a:prstGeom prst="roundRect">
            <a:avLst>
              <a:gd name="adj" fmla="val 1674"/>
            </a:avLst>
          </a:prstGeom>
          <a:solidFill>
            <a:srgbClr val="373433"/>
          </a:solidFill>
          <a:ln/>
        </p:spPr>
        <p:txBody>
          <a:bodyPr/>
          <a:lstStyle/>
          <a:p>
            <a:endParaRPr lang="en-US"/>
          </a:p>
        </p:txBody>
      </p:sp>
      <p:sp>
        <p:nvSpPr>
          <p:cNvPr id="7" name="Text 5"/>
          <p:cNvSpPr/>
          <p:nvPr/>
        </p:nvSpPr>
        <p:spPr>
          <a:xfrm>
            <a:off x="5443776" y="3906441"/>
            <a:ext cx="3578423"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Perfect Performance Metrics</a:t>
            </a:r>
            <a:endParaRPr lang="en-US" sz="2200" dirty="0"/>
          </a:p>
        </p:txBody>
      </p:sp>
      <p:sp>
        <p:nvSpPr>
          <p:cNvPr id="8" name="Text 6"/>
          <p:cNvSpPr/>
          <p:nvPr/>
        </p:nvSpPr>
        <p:spPr>
          <a:xfrm>
            <a:off x="5443776" y="4396859"/>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The pipeline achieves perfect performance metrics on the balanced dataset.</a:t>
            </a:r>
            <a:endParaRPr lang="en-US" sz="1750" dirty="0"/>
          </a:p>
        </p:txBody>
      </p:sp>
      <p:sp>
        <p:nvSpPr>
          <p:cNvPr id="9" name="Shape 7"/>
          <p:cNvSpPr/>
          <p:nvPr/>
        </p:nvSpPr>
        <p:spPr>
          <a:xfrm>
            <a:off x="9640133" y="3679627"/>
            <a:ext cx="4196358" cy="2032754"/>
          </a:xfrm>
          <a:prstGeom prst="roundRect">
            <a:avLst>
              <a:gd name="adj" fmla="val 1674"/>
            </a:avLst>
          </a:prstGeom>
          <a:solidFill>
            <a:srgbClr val="373433"/>
          </a:solidFill>
          <a:ln/>
        </p:spPr>
        <p:txBody>
          <a:bodyPr/>
          <a:lstStyle/>
          <a:p>
            <a:endParaRPr lang="en-US"/>
          </a:p>
        </p:txBody>
      </p:sp>
      <p:sp>
        <p:nvSpPr>
          <p:cNvPr id="10" name="Text 8"/>
          <p:cNvSpPr/>
          <p:nvPr/>
        </p:nvSpPr>
        <p:spPr>
          <a:xfrm>
            <a:off x="9866948"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Extensible Framework</a:t>
            </a:r>
            <a:endParaRPr lang="en-US" sz="2200" dirty="0"/>
          </a:p>
        </p:txBody>
      </p:sp>
      <p:sp>
        <p:nvSpPr>
          <p:cNvPr id="11" name="Text 9"/>
          <p:cNvSpPr/>
          <p:nvPr/>
        </p:nvSpPr>
        <p:spPr>
          <a:xfrm>
            <a:off x="9866948" y="4396859"/>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The framework is ready to be extended with new data or additional models.</a:t>
            </a:r>
            <a:endParaRPr lang="en-US" sz="1750" dirty="0"/>
          </a:p>
        </p:txBody>
      </p:sp>
      <p:sp>
        <p:nvSpPr>
          <p:cNvPr id="12" name="Rectangle: Rounded Corners 11">
            <a:extLst>
              <a:ext uri="{FF2B5EF4-FFF2-40B4-BE49-F238E27FC236}">
                <a16:creationId xmlns:a16="http://schemas.microsoft.com/office/drawing/2014/main" id="{9B096857-139E-0B66-C223-B1A03D05838F}"/>
              </a:ext>
            </a:extLst>
          </p:cNvPr>
          <p:cNvSpPr/>
          <p:nvPr/>
        </p:nvSpPr>
        <p:spPr>
          <a:xfrm>
            <a:off x="12654031" y="7726561"/>
            <a:ext cx="1850571" cy="389590"/>
          </a:xfrm>
          <a:prstGeom prst="round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555</Words>
  <Application>Microsoft Office PowerPoint</Application>
  <PresentationFormat>Custom</PresentationFormat>
  <Paragraphs>68</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Gelasio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Emad Moustafa (Spark Team)</cp:lastModifiedBy>
  <cp:revision>2</cp:revision>
  <dcterms:created xsi:type="dcterms:W3CDTF">2025-07-11T14:47:18Z</dcterms:created>
  <dcterms:modified xsi:type="dcterms:W3CDTF">2025-07-11T14:49:45Z</dcterms:modified>
</cp:coreProperties>
</file>